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64" r:id="rId4"/>
    <p:sldId id="258" r:id="rId5"/>
    <p:sldId id="259" r:id="rId6"/>
    <p:sldId id="257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760"/>
    <a:srgbClr val="DA1C49"/>
    <a:srgbClr val="D61C48"/>
    <a:srgbClr val="EE0000"/>
    <a:srgbClr val="CC0000"/>
    <a:srgbClr val="DE3A3A"/>
    <a:srgbClr val="DA2626"/>
    <a:srgbClr val="61298B"/>
    <a:srgbClr val="57257D"/>
    <a:srgbClr val="481F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70" d="100"/>
          <a:sy n="70" d="100"/>
        </p:scale>
        <p:origin x="74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2B51E-FA83-4FD8-8C5F-3CA8A72F434E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75051-1821-4C2D-AC82-5469F1AB7C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29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0F6A0DF-DA71-47DE-AADC-FC0232EA2F30}" type="datetimeFigureOut">
              <a:rPr lang="ru-RU" smtClean="0"/>
              <a:pPr/>
              <a:t>17.05.2015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27B6AE4-85CC-45D9-9B19-A971D69E41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87220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algn="ctr"/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Segoe Script" pitchFamily="34" charset="0"/>
                <a:cs typeface="Mangal" pitchFamily="18" charset="0"/>
              </a:rPr>
              <a:t>Лесные Ягоды</a:t>
            </a:r>
            <a:endParaRPr lang="ru-RU" sz="5400" dirty="0">
              <a:solidFill>
                <a:schemeClr val="accent1">
                  <a:lumMod val="75000"/>
                </a:schemeClr>
              </a:solidFill>
              <a:latin typeface="Segoe Script" pitchFamily="34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3645024"/>
            <a:ext cx="3600400" cy="1440160"/>
          </a:xfrm>
          <a:ln>
            <a:solidFill>
              <a:schemeClr val="bg1"/>
            </a:solidFill>
          </a:ln>
        </p:spPr>
        <p:txBody>
          <a:bodyPr anchor="ctr">
            <a:normAutofit/>
          </a:bodyPr>
          <a:lstStyle/>
          <a:p>
            <a:endParaRPr lang="ru-RU" sz="1200" dirty="0">
              <a:solidFill>
                <a:srgbClr val="E537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8" y="5949280"/>
            <a:ext cx="5256584" cy="2769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E537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/>
                </a:solidFill>
                <a:latin typeface="Segoe Script" pitchFamily="34" charset="0"/>
              </a:rPr>
              <a:t>МАЛИНА</a:t>
            </a:r>
            <a:endParaRPr lang="ru-RU" sz="4000" b="1" dirty="0">
              <a:solidFill>
                <a:schemeClr val="accent1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268760"/>
            <a:ext cx="252028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Под зелёненьким листочком</a:t>
            </a:r>
          </a:p>
          <a:p>
            <a:r>
              <a:rPr lang="ru-RU" sz="1200" dirty="0" smtClean="0"/>
              <a:t>Красные виднелись точки.</a:t>
            </a:r>
          </a:p>
          <a:p>
            <a:r>
              <a:rPr lang="ru-RU" sz="1200" dirty="0" smtClean="0"/>
              <a:t>Я сорвал их, но в горсти</a:t>
            </a:r>
          </a:p>
          <a:p>
            <a:r>
              <a:rPr lang="ru-RU" sz="1200" dirty="0" smtClean="0"/>
              <a:t>Далеко не унести.</a:t>
            </a:r>
          </a:p>
          <a:p>
            <a:r>
              <a:rPr lang="ru-RU" sz="1200" dirty="0" smtClean="0"/>
              <a:t>Утерпеть не смог ни разу,</a:t>
            </a:r>
          </a:p>
          <a:p>
            <a:r>
              <a:rPr lang="ru-RU" sz="1200" dirty="0" smtClean="0"/>
              <a:t>Чтоб не съесть малинку сразу.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А. </a:t>
            </a:r>
            <a:r>
              <a:rPr lang="ru-RU" sz="1000" dirty="0" err="1" smtClean="0"/>
              <a:t>Кислицын</a:t>
            </a:r>
            <a:endParaRPr lang="ru-RU" sz="1000" dirty="0" smtClean="0"/>
          </a:p>
        </p:txBody>
      </p:sp>
      <p:pic>
        <p:nvPicPr>
          <p:cNvPr id="11" name="Содержимое 10" descr="малин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3140968"/>
            <a:ext cx="4477005" cy="3357754"/>
          </a:xfrm>
        </p:spPr>
      </p:pic>
      <p:pic>
        <p:nvPicPr>
          <p:cNvPr id="12" name="Рисунок 11" descr="малин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24744"/>
            <a:ext cx="2016224" cy="1512168"/>
          </a:xfrm>
          <a:prstGeom prst="rect">
            <a:avLst/>
          </a:prstGeom>
        </p:spPr>
      </p:pic>
      <p:pic>
        <p:nvPicPr>
          <p:cNvPr id="16" name="Рисунок 15" descr="малина3.jpg"/>
          <p:cNvPicPr>
            <a:picLocks noChangeAspect="1"/>
          </p:cNvPicPr>
          <p:nvPr/>
        </p:nvPicPr>
        <p:blipFill>
          <a:blip r:embed="rId4" cstate="print"/>
          <a:srcRect t="3125"/>
          <a:stretch>
            <a:fillRect/>
          </a:stretch>
        </p:blipFill>
        <p:spPr>
          <a:xfrm>
            <a:off x="5940152" y="1916832"/>
            <a:ext cx="267591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1844824"/>
            <a:ext cx="6264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solidFill>
                <a:srgbClr val="DA1C49"/>
              </a:solidFill>
              <a:latin typeface="Segoe Print" pitchFamily="2" charset="0"/>
            </a:endParaRPr>
          </a:p>
          <a:p>
            <a:pPr algn="ctr"/>
            <a:r>
              <a:rPr lang="ru-RU" sz="3600" b="1" dirty="0" smtClean="0">
                <a:solidFill>
                  <a:srgbClr val="DA1C49"/>
                </a:solidFill>
                <a:latin typeface="Segoe Print" pitchFamily="2" charset="0"/>
              </a:rPr>
              <a:t>СПАСИБО</a:t>
            </a:r>
          </a:p>
          <a:p>
            <a:pPr algn="ctr"/>
            <a:r>
              <a:rPr lang="ru-RU" sz="3600" b="1" dirty="0" smtClean="0">
                <a:solidFill>
                  <a:srgbClr val="DA1C49"/>
                </a:solidFill>
                <a:latin typeface="Segoe Print" pitchFamily="2" charset="0"/>
              </a:rPr>
              <a:t>ЗА ВНИМАНИЕ</a:t>
            </a:r>
          </a:p>
          <a:p>
            <a:pPr algn="ctr"/>
            <a:endParaRPr lang="ru-RU" sz="3200" b="1" dirty="0">
              <a:solidFill>
                <a:srgbClr val="DA1C49"/>
              </a:solidFill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043608" y="274638"/>
            <a:ext cx="6480720" cy="5530626"/>
          </a:xfrm>
        </p:spPr>
        <p:txBody>
          <a:bodyPr anchor="ctr">
            <a:normAutofit/>
          </a:bodyPr>
          <a:lstStyle/>
          <a:p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Цель: 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Расширить и закрепить знания детей о лесных ягодах.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/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/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Задачи: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Повторить названия, основные характеристики лесных ягод.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Развивать умение различать ягоды.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расширять словарный запас детей, активизировать лексику по теме.</a:t>
            </a:r>
            <a:b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</a:br>
            <a:r>
              <a:rPr lang="ru-RU" sz="1800" b="1" dirty="0" smtClean="0">
                <a:solidFill>
                  <a:srgbClr val="E53760"/>
                </a:solidFill>
                <a:latin typeface="Segoe Print" pitchFamily="2" charset="0"/>
                <a:ea typeface="Meiryo" pitchFamily="34" charset="-128"/>
                <a:cs typeface="Meiryo" pitchFamily="34" charset="-128"/>
              </a:rPr>
              <a:t>* Воспитывать любовь к родной природе.</a:t>
            </a:r>
            <a:r>
              <a:rPr 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  <a:t/>
            </a:r>
            <a:br>
              <a:rPr lang="ru-RU" sz="1800" dirty="0" smtClean="0">
                <a:latin typeface="Meiryo" pitchFamily="34" charset="-128"/>
                <a:ea typeface="Meiryo" pitchFamily="34" charset="-128"/>
                <a:cs typeface="Meiryo" pitchFamily="34" charset="-128"/>
              </a:rPr>
            </a:br>
            <a:endParaRPr lang="ru-RU" sz="1800" dirty="0"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560" y="188640"/>
            <a:ext cx="5040313" cy="2376264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Вот малина, голубика,</a:t>
            </a:r>
            <a:b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Земляника, ежевика</a:t>
            </a:r>
            <a:b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Как назвать нам дар тот леса?</a:t>
            </a:r>
            <a:b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</a:br>
            <a:r>
              <a:rPr lang="ru-RU" sz="2000" dirty="0" smtClean="0">
                <a:solidFill>
                  <a:srgbClr val="DA1C49"/>
                </a:solidFill>
                <a:latin typeface="Segoe Script" pitchFamily="34" charset="0"/>
                <a:cs typeface="Mangal" pitchFamily="18" charset="0"/>
              </a:rPr>
              <a:t>Это очень интересно!</a:t>
            </a:r>
            <a:endParaRPr lang="ru-RU" sz="2000" dirty="0">
              <a:solidFill>
                <a:srgbClr val="DA1C49"/>
              </a:solidFill>
              <a:latin typeface="Segoe Script" pitchFamily="34" charset="0"/>
              <a:cs typeface="Mangal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012160" y="2420888"/>
            <a:ext cx="2232248" cy="1008112"/>
          </a:xfrm>
          <a:ln>
            <a:solidFill>
              <a:schemeClr val="bg1"/>
            </a:solidFill>
          </a:ln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DA1C49"/>
                </a:solidFill>
                <a:latin typeface="Segoe Script" pitchFamily="34" charset="0"/>
              </a:rPr>
              <a:t>(Ягоды)</a:t>
            </a:r>
            <a:endParaRPr lang="ru-RU" sz="3200" dirty="0">
              <a:solidFill>
                <a:srgbClr val="DA1C49"/>
              </a:solidFill>
              <a:latin typeface="Segoe Script" pitchFamily="34" charset="0"/>
            </a:endParaRPr>
          </a:p>
        </p:txBody>
      </p:sp>
      <p:pic>
        <p:nvPicPr>
          <p:cNvPr id="5" name="Рисунок 4" descr="лесн яго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708920"/>
            <a:ext cx="5335458" cy="3384376"/>
          </a:xfrm>
          <a:prstGeom prst="rect">
            <a:avLst/>
          </a:prstGeom>
        </p:spPr>
      </p:pic>
      <p:pic>
        <p:nvPicPr>
          <p:cNvPr id="7" name="Рисунок 6" descr="лесн ягоды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660232" y="332656"/>
            <a:ext cx="1872208" cy="1479426"/>
          </a:xfrm>
          <a:prstGeom prst="rect">
            <a:avLst/>
          </a:prstGeom>
        </p:spPr>
      </p:pic>
      <p:pic>
        <p:nvPicPr>
          <p:cNvPr id="8" name="Рисунок 7" descr="лесные ягод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4077072"/>
            <a:ext cx="1623684" cy="15289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D61C48"/>
                </a:solidFill>
                <a:latin typeface="Segoe Script" pitchFamily="34" charset="0"/>
              </a:rPr>
              <a:t>БРУСНИКА</a:t>
            </a:r>
            <a:endParaRPr lang="ru-RU" sz="4000" b="1" dirty="0">
              <a:solidFill>
                <a:srgbClr val="D61C48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268760"/>
            <a:ext cx="2160240" cy="2411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У брусники вкус особый:</a:t>
            </a:r>
          </a:p>
          <a:p>
            <a:r>
              <a:rPr lang="ru-RU" sz="1200" dirty="0" smtClean="0"/>
              <a:t>То ли кислый, то ли нет.</a:t>
            </a:r>
          </a:p>
          <a:p>
            <a:r>
              <a:rPr lang="ru-RU" sz="1200" dirty="0" smtClean="0"/>
              <a:t>Сколько ты ее ни пробуй,</a:t>
            </a:r>
          </a:p>
          <a:p>
            <a:r>
              <a:rPr lang="ru-RU" sz="1200" dirty="0" smtClean="0"/>
              <a:t>Не найдешь на то ответ.</a:t>
            </a:r>
          </a:p>
          <a:p>
            <a:endParaRPr lang="ru-RU" sz="1200" dirty="0" smtClean="0"/>
          </a:p>
          <a:p>
            <a:r>
              <a:rPr lang="ru-RU" sz="1200" dirty="0" smtClean="0"/>
              <a:t>А зеленые листочки</a:t>
            </a:r>
          </a:p>
          <a:p>
            <a:r>
              <a:rPr lang="ru-RU" sz="1200" dirty="0" smtClean="0"/>
              <a:t>Не желтеют и зимой.</a:t>
            </a:r>
          </a:p>
          <a:p>
            <a:r>
              <a:rPr lang="ru-RU" sz="1200" dirty="0" smtClean="0"/>
              <a:t>Приносили мы из леса</a:t>
            </a:r>
          </a:p>
          <a:p>
            <a:r>
              <a:rPr lang="ru-RU" sz="1200" dirty="0" smtClean="0"/>
              <a:t>Эту ягоду домой. </a:t>
            </a:r>
          </a:p>
          <a:p>
            <a:endParaRPr lang="ru-RU" dirty="0" smtClean="0"/>
          </a:p>
          <a:p>
            <a:pPr algn="r"/>
            <a:r>
              <a:rPr lang="ru-RU" sz="1000" dirty="0" smtClean="0"/>
              <a:t>Брусника. </a:t>
            </a:r>
          </a:p>
          <a:p>
            <a:pPr algn="r"/>
            <a:r>
              <a:rPr lang="ru-RU" sz="1000" dirty="0" smtClean="0"/>
              <a:t>А. </a:t>
            </a:r>
            <a:r>
              <a:rPr lang="ru-RU" sz="1000" dirty="0" err="1" smtClean="0"/>
              <a:t>Богдарин</a:t>
            </a:r>
            <a:endParaRPr lang="ru-RU" sz="1000" dirty="0" smtClean="0"/>
          </a:p>
        </p:txBody>
      </p:sp>
      <p:pic>
        <p:nvPicPr>
          <p:cNvPr id="9" name="Содержимое 8" descr="брусн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3717032"/>
            <a:ext cx="4896544" cy="3032979"/>
          </a:xfrm>
        </p:spPr>
      </p:pic>
      <p:pic>
        <p:nvPicPr>
          <p:cNvPr id="10" name="Рисунок 9" descr="брус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340768"/>
            <a:ext cx="2448272" cy="1668591"/>
          </a:xfrm>
          <a:prstGeom prst="rect">
            <a:avLst/>
          </a:prstGeom>
        </p:spPr>
      </p:pic>
      <p:pic>
        <p:nvPicPr>
          <p:cNvPr id="11" name="Рисунок 10" descr="брусн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340768"/>
            <a:ext cx="2422840" cy="16802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Segoe Script" pitchFamily="34" charset="0"/>
              </a:rPr>
              <a:t>ЧЕРНИКА</a:t>
            </a:r>
            <a:endParaRPr lang="ru-RU" sz="4000" b="1" dirty="0">
              <a:solidFill>
                <a:srgbClr val="7030A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1124744"/>
            <a:ext cx="2376264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Рассыпает солнце стрелы,</a:t>
            </a:r>
          </a:p>
          <a:p>
            <a:r>
              <a:rPr lang="ru-RU" sz="1200" dirty="0" smtClean="0"/>
              <a:t>Сосны зажигая,</a:t>
            </a:r>
          </a:p>
          <a:p>
            <a:r>
              <a:rPr lang="ru-RU" sz="1200" dirty="0" smtClean="0"/>
              <a:t>Что за ягода созрела</a:t>
            </a:r>
          </a:p>
          <a:p>
            <a:r>
              <a:rPr lang="ru-RU" sz="1200" dirty="0" smtClean="0"/>
              <a:t>Синяя такая?</a:t>
            </a:r>
          </a:p>
          <a:p>
            <a:endParaRPr lang="ru-RU" sz="700" dirty="0" smtClean="0"/>
          </a:p>
          <a:p>
            <a:r>
              <a:rPr lang="ru-RU" sz="1200" dirty="0" smtClean="0"/>
              <a:t>На листочки, на кусточки</a:t>
            </a:r>
          </a:p>
          <a:p>
            <a:r>
              <a:rPr lang="ru-RU" sz="1200" dirty="0" smtClean="0"/>
              <a:t>Кто-то листья бросил,</a:t>
            </a:r>
          </a:p>
          <a:p>
            <a:r>
              <a:rPr lang="ru-RU" sz="1200" dirty="0" smtClean="0"/>
              <a:t>Все полянки в синих точках</a:t>
            </a:r>
          </a:p>
          <a:p>
            <a:r>
              <a:rPr lang="ru-RU" sz="1200" dirty="0" smtClean="0"/>
              <a:t>У зеленых сосен.</a:t>
            </a:r>
          </a:p>
          <a:p>
            <a:endParaRPr lang="ru-RU" sz="700" dirty="0" smtClean="0"/>
          </a:p>
          <a:p>
            <a:r>
              <a:rPr lang="ru-RU" sz="1200" dirty="0" smtClean="0"/>
              <a:t>Мы чернику собирали</a:t>
            </a:r>
          </a:p>
          <a:p>
            <a:r>
              <a:rPr lang="ru-RU" sz="1200" dirty="0" smtClean="0"/>
              <a:t>В кузовок, лукошко.</a:t>
            </a:r>
          </a:p>
          <a:p>
            <a:r>
              <a:rPr lang="ru-RU" sz="1200" dirty="0" smtClean="0"/>
              <a:t>Только рты чего-то стали</a:t>
            </a:r>
          </a:p>
          <a:p>
            <a:r>
              <a:rPr lang="ru-RU" sz="1200" dirty="0" smtClean="0"/>
              <a:t>Черные немножко.</a:t>
            </a:r>
          </a:p>
          <a:p>
            <a:endParaRPr lang="ru-RU" sz="700" dirty="0" smtClean="0"/>
          </a:p>
          <a:p>
            <a:pPr algn="r"/>
            <a:r>
              <a:rPr lang="ru-RU" sz="1000" dirty="0" smtClean="0"/>
              <a:t>Черника</a:t>
            </a:r>
          </a:p>
          <a:p>
            <a:pPr algn="r"/>
            <a:r>
              <a:rPr lang="ru-RU" sz="1000" dirty="0" smtClean="0"/>
              <a:t>Е.Трутнева </a:t>
            </a:r>
          </a:p>
        </p:txBody>
      </p:sp>
      <p:pic>
        <p:nvPicPr>
          <p:cNvPr id="12" name="Содержимое 11" descr="4143273_f2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2448272" cy="3465247"/>
          </a:xfrm>
        </p:spPr>
      </p:pic>
      <p:pic>
        <p:nvPicPr>
          <p:cNvPr id="13" name="Рисунок 12" descr="чер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1124744"/>
            <a:ext cx="1944216" cy="2476709"/>
          </a:xfrm>
          <a:prstGeom prst="rect">
            <a:avLst/>
          </a:prstGeom>
        </p:spPr>
      </p:pic>
      <p:pic>
        <p:nvPicPr>
          <p:cNvPr id="14" name="Рисунок 13" descr="черника3.jpg"/>
          <p:cNvPicPr>
            <a:picLocks noChangeAspect="1"/>
          </p:cNvPicPr>
          <p:nvPr/>
        </p:nvPicPr>
        <p:blipFill>
          <a:blip r:embed="rId4" cstate="print"/>
          <a:srcRect b="12451"/>
          <a:stretch>
            <a:fillRect/>
          </a:stretch>
        </p:blipFill>
        <p:spPr>
          <a:xfrm>
            <a:off x="2915816" y="4077072"/>
            <a:ext cx="4392488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Segoe Script" pitchFamily="34" charset="0"/>
              </a:rPr>
              <a:t>МОРОШКА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4" name="Содержимое 3" descr="морош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6250"/>
          <a:stretch>
            <a:fillRect/>
          </a:stretch>
        </p:blipFill>
        <p:spPr>
          <a:xfrm flipH="1">
            <a:off x="5724128" y="1556792"/>
            <a:ext cx="2765107" cy="1944216"/>
          </a:xfrm>
        </p:spPr>
      </p:pic>
      <p:pic>
        <p:nvPicPr>
          <p:cNvPr id="5" name="Рисунок 4" descr="морошка2.jpg"/>
          <p:cNvPicPr>
            <a:picLocks noChangeAspect="1"/>
          </p:cNvPicPr>
          <p:nvPr/>
        </p:nvPicPr>
        <p:blipFill>
          <a:blip r:embed="rId3" cstate="print"/>
          <a:srcRect l="10627" t="5314" r="6875" b="4353"/>
          <a:stretch>
            <a:fillRect/>
          </a:stretch>
        </p:blipFill>
        <p:spPr>
          <a:xfrm flipH="1">
            <a:off x="251520" y="1196752"/>
            <a:ext cx="2693947" cy="3816424"/>
          </a:xfrm>
          <a:prstGeom prst="rect">
            <a:avLst/>
          </a:prstGeom>
        </p:spPr>
      </p:pic>
      <p:pic>
        <p:nvPicPr>
          <p:cNvPr id="6" name="Рисунок 5" descr="морош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4077072"/>
            <a:ext cx="3240360" cy="2451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91880" y="1340768"/>
            <a:ext cx="172819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Морошка, морошка,</a:t>
            </a:r>
          </a:p>
          <a:p>
            <a:r>
              <a:rPr lang="ru-RU" sz="1200" dirty="0" smtClean="0"/>
              <a:t>Тоненькая ножка,</a:t>
            </a:r>
          </a:p>
          <a:p>
            <a:r>
              <a:rPr lang="ru-RU" sz="1200" dirty="0" smtClean="0"/>
              <a:t>Ягодка – фонарик</a:t>
            </a:r>
          </a:p>
          <a:p>
            <a:r>
              <a:rPr lang="ru-RU" sz="1200" dirty="0" smtClean="0"/>
              <a:t>Сладостью одарит.</a:t>
            </a:r>
          </a:p>
          <a:p>
            <a:endParaRPr lang="ru-RU" sz="1200" dirty="0" smtClean="0"/>
          </a:p>
          <a:p>
            <a:r>
              <a:rPr lang="ru-RU" sz="1200" dirty="0" smtClean="0"/>
              <a:t>Осень подоспела,</a:t>
            </a:r>
          </a:p>
          <a:p>
            <a:r>
              <a:rPr lang="ru-RU" sz="1200" dirty="0" smtClean="0"/>
              <a:t>Ягода поспела,</a:t>
            </a:r>
          </a:p>
          <a:p>
            <a:r>
              <a:rPr lang="ru-RU" sz="1200" dirty="0" smtClean="0"/>
              <a:t>Спелая морошка -</a:t>
            </a:r>
          </a:p>
          <a:p>
            <a:r>
              <a:rPr lang="ru-RU" sz="1200" dirty="0" smtClean="0"/>
              <a:t>Жёлтая серёжка…</a:t>
            </a:r>
          </a:p>
          <a:p>
            <a:endParaRPr lang="ru-RU" dirty="0" smtClean="0"/>
          </a:p>
          <a:p>
            <a:pPr algn="r"/>
            <a:r>
              <a:rPr lang="ru-RU" sz="1000" dirty="0" smtClean="0"/>
              <a:t>Морошка</a:t>
            </a:r>
          </a:p>
          <a:p>
            <a:pPr algn="r"/>
            <a:r>
              <a:rPr lang="ru-RU" sz="1000" dirty="0" smtClean="0"/>
              <a:t>Ю. Аксенова</a:t>
            </a:r>
            <a:endParaRPr lang="ru-RU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DE3A3A"/>
                </a:solidFill>
                <a:latin typeface="Segoe Script" pitchFamily="34" charset="0"/>
              </a:rPr>
              <a:t>КЛЮКВА</a:t>
            </a:r>
            <a:endParaRPr lang="ru-RU" sz="4000" b="1" dirty="0">
              <a:solidFill>
                <a:srgbClr val="DE3A3A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124744"/>
            <a:ext cx="23762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Мох, не мох – в лесу перинка,</a:t>
            </a:r>
          </a:p>
          <a:p>
            <a:r>
              <a:rPr lang="ru-RU" sz="1200" dirty="0" smtClean="0"/>
              <a:t>На перинке не малинка.</a:t>
            </a:r>
          </a:p>
          <a:p>
            <a:r>
              <a:rPr lang="ru-RU" sz="1200" dirty="0" smtClean="0"/>
              <a:t>И пригожа, и красна,</a:t>
            </a:r>
          </a:p>
          <a:p>
            <a:r>
              <a:rPr lang="ru-RU" sz="1200" dirty="0" smtClean="0"/>
              <a:t>Разрумянилась со сна.</a:t>
            </a:r>
          </a:p>
          <a:p>
            <a:endParaRPr lang="ru-RU" sz="1200" dirty="0" smtClean="0"/>
          </a:p>
          <a:p>
            <a:r>
              <a:rPr lang="ru-RU" sz="1200" dirty="0" smtClean="0"/>
              <a:t>Это клюква – лежебока</a:t>
            </a:r>
          </a:p>
          <a:p>
            <a:r>
              <a:rPr lang="ru-RU" sz="1200" dirty="0" smtClean="0"/>
              <a:t>Накопила столько сока!</a:t>
            </a:r>
          </a:p>
          <a:p>
            <a:r>
              <a:rPr lang="ru-RU" sz="1200" dirty="0" smtClean="0"/>
              <a:t>Целый день лежит в постели,</a:t>
            </a:r>
          </a:p>
          <a:p>
            <a:r>
              <a:rPr lang="ru-RU" sz="1200" dirty="0" smtClean="0"/>
              <a:t>Чтобы щеки не худели.</a:t>
            </a:r>
          </a:p>
          <a:p>
            <a:endParaRPr lang="ru-RU" sz="1200" dirty="0" smtClean="0"/>
          </a:p>
          <a:p>
            <a:r>
              <a:rPr lang="ru-RU" sz="1200" dirty="0" smtClean="0"/>
              <a:t>Тоньше нитки стебелек-</a:t>
            </a:r>
          </a:p>
          <a:p>
            <a:r>
              <a:rPr lang="ru-RU" sz="1200" dirty="0" smtClean="0"/>
              <a:t>Чуть подрос и сразу лег.</a:t>
            </a:r>
          </a:p>
          <a:p>
            <a:r>
              <a:rPr lang="ru-RU" sz="1200" dirty="0" smtClean="0"/>
              <a:t>Собирай в корзинки</a:t>
            </a:r>
          </a:p>
          <a:p>
            <a:r>
              <a:rPr lang="ru-RU" sz="1200" dirty="0" smtClean="0"/>
              <a:t>Клюкву – ягоду с перинки.</a:t>
            </a:r>
          </a:p>
          <a:p>
            <a:endParaRPr lang="ru-RU" sz="1200" dirty="0" smtClean="0"/>
          </a:p>
          <a:p>
            <a:pPr algn="r"/>
            <a:r>
              <a:rPr lang="ru-RU" sz="1000" dirty="0" smtClean="0"/>
              <a:t> Клюква </a:t>
            </a:r>
          </a:p>
          <a:p>
            <a:pPr algn="r"/>
            <a:r>
              <a:rPr lang="ru-RU" sz="1000" dirty="0" smtClean="0"/>
              <a:t>Е. Трутнева</a:t>
            </a:r>
          </a:p>
        </p:txBody>
      </p:sp>
      <p:pic>
        <p:nvPicPr>
          <p:cNvPr id="9" name="Содержимое 8" descr="клюкв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-40113" y="3288585"/>
            <a:ext cx="3247561" cy="2376264"/>
          </a:xfrm>
        </p:spPr>
      </p:pic>
      <p:pic>
        <p:nvPicPr>
          <p:cNvPr id="10" name="Рисунок 9" descr="клюква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836712"/>
            <a:ext cx="1656184" cy="1656184"/>
          </a:xfrm>
          <a:prstGeom prst="rect">
            <a:avLst/>
          </a:prstGeom>
        </p:spPr>
      </p:pic>
      <p:pic>
        <p:nvPicPr>
          <p:cNvPr id="11" name="Рисунок 10" descr="клюкв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4293096"/>
            <a:ext cx="3456384" cy="2468845"/>
          </a:xfrm>
          <a:prstGeom prst="rect">
            <a:avLst/>
          </a:prstGeom>
        </p:spPr>
      </p:pic>
      <p:pic>
        <p:nvPicPr>
          <p:cNvPr id="12" name="Рисунок 11" descr="клюква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412776"/>
            <a:ext cx="2016224" cy="23776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</a:rPr>
              <a:t>ГОЛУБИКА</a:t>
            </a:r>
            <a:endParaRPr lang="ru-RU" sz="4000" b="1" dirty="0">
              <a:solidFill>
                <a:schemeClr val="bg2">
                  <a:lumMod val="25000"/>
                </a:schemeClr>
              </a:solidFill>
              <a:latin typeface="Segoe Script" pitchFamily="34" charset="0"/>
            </a:endParaRPr>
          </a:p>
        </p:txBody>
      </p:sp>
      <p:pic>
        <p:nvPicPr>
          <p:cNvPr id="13" name="Содержимое 12" descr="голуб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84168" y="1268760"/>
            <a:ext cx="2376264" cy="1782198"/>
          </a:xfrm>
        </p:spPr>
      </p:pic>
      <p:pic>
        <p:nvPicPr>
          <p:cNvPr id="14" name="Рисунок 13" descr="голуб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12776"/>
            <a:ext cx="2448272" cy="3672408"/>
          </a:xfrm>
          <a:prstGeom prst="rect">
            <a:avLst/>
          </a:prstGeom>
        </p:spPr>
      </p:pic>
      <p:pic>
        <p:nvPicPr>
          <p:cNvPr id="15" name="Рисунок 14" descr="голуб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077072"/>
            <a:ext cx="3312368" cy="24828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987824" y="1124744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Синеокий кустарник болотный</a:t>
            </a:r>
          </a:p>
          <a:p>
            <a:r>
              <a:rPr lang="ru-RU" sz="1200" dirty="0" smtClean="0"/>
              <a:t>По соседству живет с </a:t>
            </a:r>
            <a:r>
              <a:rPr lang="ru-RU" sz="1200" dirty="0" err="1" smtClean="0"/>
              <a:t>багулой</a:t>
            </a:r>
            <a:r>
              <a:rPr lang="ru-RU" sz="1200" dirty="0" smtClean="0"/>
              <a:t>,</a:t>
            </a:r>
          </a:p>
          <a:p>
            <a:r>
              <a:rPr lang="ru-RU" sz="1200" dirty="0" smtClean="0"/>
              <a:t>И за это молвою народной</a:t>
            </a:r>
          </a:p>
          <a:p>
            <a:r>
              <a:rPr lang="ru-RU" sz="1200" dirty="0" smtClean="0"/>
              <a:t>Наделен он нелестной хвалой.</a:t>
            </a:r>
          </a:p>
          <a:p>
            <a:r>
              <a:rPr lang="ru-RU" sz="1200" dirty="0" smtClean="0"/>
              <a:t>Называется он голубика,</a:t>
            </a:r>
          </a:p>
          <a:p>
            <a:r>
              <a:rPr lang="ru-RU" sz="1200" dirty="0" smtClean="0"/>
              <a:t>А в народе слывет как пьяника.</a:t>
            </a:r>
          </a:p>
          <a:p>
            <a:endParaRPr lang="ru-RU" sz="1200" dirty="0" smtClean="0"/>
          </a:p>
          <a:p>
            <a:pPr algn="ctr"/>
            <a:r>
              <a:rPr lang="ru-RU" sz="1200" dirty="0" smtClean="0"/>
              <a:t>***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771800" y="2708920"/>
            <a:ext cx="3384376" cy="1177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Тундровая ягодка – голубика сизая </a:t>
            </a:r>
          </a:p>
          <a:p>
            <a:r>
              <a:rPr lang="ru-RU" sz="1200" dirty="0" smtClean="0"/>
              <a:t>Ростом невеличка, ну всего с вершок, </a:t>
            </a:r>
          </a:p>
          <a:p>
            <a:r>
              <a:rPr lang="ru-RU" sz="1200" dirty="0" smtClean="0"/>
              <a:t>Чтоб тебя попробовать нагибаюсь низко я - </a:t>
            </a:r>
          </a:p>
          <a:p>
            <a:r>
              <a:rPr lang="ru-RU" sz="1200" dirty="0" smtClean="0"/>
              <a:t>Листики упругие, цепкий корешок...</a:t>
            </a:r>
          </a:p>
          <a:p>
            <a:endParaRPr lang="ru-RU" sz="1200" dirty="0" smtClean="0"/>
          </a:p>
          <a:p>
            <a:pPr algn="r"/>
            <a:r>
              <a:rPr lang="ru-RU" sz="1050" dirty="0" smtClean="0"/>
              <a:t> И.Рабинович</a:t>
            </a:r>
            <a:endParaRPr lang="ru-RU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EE0000"/>
                </a:solidFill>
                <a:latin typeface="Segoe Script" pitchFamily="34" charset="0"/>
              </a:rPr>
              <a:t>ЗЕМЛЯНИКА</a:t>
            </a:r>
            <a:endParaRPr lang="ru-RU" sz="4000" b="1" dirty="0">
              <a:solidFill>
                <a:srgbClr val="EE0000"/>
              </a:solidFill>
              <a:latin typeface="Segoe Scrip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1124744"/>
            <a:ext cx="237626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Земляника видно в прятки</a:t>
            </a:r>
          </a:p>
          <a:p>
            <a:r>
              <a:rPr lang="ru-RU" sz="1200" dirty="0" smtClean="0"/>
              <a:t>Хочет с нами поиграть,</a:t>
            </a:r>
          </a:p>
          <a:p>
            <a:r>
              <a:rPr lang="ru-RU" sz="1200" dirty="0" smtClean="0"/>
              <a:t>То бочок покажет яркий,</a:t>
            </a:r>
          </a:p>
          <a:p>
            <a:r>
              <a:rPr lang="ru-RU" sz="1200" dirty="0" smtClean="0"/>
              <a:t>То запрячется опять,</a:t>
            </a:r>
          </a:p>
          <a:p>
            <a:r>
              <a:rPr lang="ru-RU" sz="1200" dirty="0" smtClean="0"/>
              <a:t>Будто манит – ближе, ближе!</a:t>
            </a:r>
          </a:p>
          <a:p>
            <a:r>
              <a:rPr lang="ru-RU" sz="1200" dirty="0" smtClean="0"/>
              <a:t>Наклонись, дружок, пониже!</a:t>
            </a:r>
          </a:p>
          <a:p>
            <a:r>
              <a:rPr lang="ru-RU" sz="1200" dirty="0" smtClean="0"/>
              <a:t>Шарь по кустикам, рука,</a:t>
            </a:r>
          </a:p>
          <a:p>
            <a:r>
              <a:rPr lang="ru-RU" sz="1200" dirty="0" smtClean="0"/>
              <a:t>Моя ягодка сладка! </a:t>
            </a:r>
          </a:p>
          <a:p>
            <a:endParaRPr lang="ru-RU" sz="1000" dirty="0" smtClean="0"/>
          </a:p>
          <a:p>
            <a:pPr algn="r"/>
            <a:r>
              <a:rPr lang="ru-RU" sz="1000" dirty="0" smtClean="0"/>
              <a:t>О. </a:t>
            </a:r>
            <a:r>
              <a:rPr lang="ru-RU" sz="1000" dirty="0" err="1" smtClean="0"/>
              <a:t>Канаева</a:t>
            </a:r>
            <a:endParaRPr lang="ru-RU" sz="1000" dirty="0" smtClean="0"/>
          </a:p>
          <a:p>
            <a:endParaRPr lang="ru-RU" sz="1000" dirty="0" smtClean="0"/>
          </a:p>
        </p:txBody>
      </p:sp>
      <p:pic>
        <p:nvPicPr>
          <p:cNvPr id="11" name="Содержимое 10" descr="земляни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3846"/>
          <a:stretch>
            <a:fillRect/>
          </a:stretch>
        </p:blipFill>
        <p:spPr>
          <a:xfrm>
            <a:off x="6084168" y="1556792"/>
            <a:ext cx="2466488" cy="1656184"/>
          </a:xfrm>
        </p:spPr>
      </p:pic>
      <p:pic>
        <p:nvPicPr>
          <p:cNvPr id="12" name="Рисунок 11" descr="земляни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861048"/>
            <a:ext cx="3456384" cy="2592288"/>
          </a:xfrm>
          <a:prstGeom prst="rect">
            <a:avLst/>
          </a:prstGeom>
        </p:spPr>
      </p:pic>
      <p:pic>
        <p:nvPicPr>
          <p:cNvPr id="16" name="Рисунок 15" descr="земляник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412776"/>
            <a:ext cx="2614623" cy="39604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5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E5335D"/>
      </a:accent1>
      <a:accent2>
        <a:srgbClr val="FED46B"/>
      </a:accent2>
      <a:accent3>
        <a:srgbClr val="51D9FF"/>
      </a:accent3>
      <a:accent4>
        <a:srgbClr val="AAB8DE"/>
      </a:accent4>
      <a:accent5>
        <a:srgbClr val="5FE7D5"/>
      </a:accent5>
      <a:accent6>
        <a:srgbClr val="FCB95D"/>
      </a:accent6>
      <a:hlink>
        <a:srgbClr val="9DADBE"/>
      </a:hlink>
      <a:folHlink>
        <a:srgbClr val="B2E389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1500</TotalTime>
  <Words>348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Meiryo</vt:lpstr>
      <vt:lpstr>Calibri</vt:lpstr>
      <vt:lpstr>Century Schoolbook</vt:lpstr>
      <vt:lpstr>Mangal</vt:lpstr>
      <vt:lpstr>Segoe Print</vt:lpstr>
      <vt:lpstr>Segoe Script</vt:lpstr>
      <vt:lpstr>Wingdings</vt:lpstr>
      <vt:lpstr>Wingdings 2</vt:lpstr>
      <vt:lpstr>Эркер</vt:lpstr>
      <vt:lpstr>Лесные Ягоды</vt:lpstr>
      <vt:lpstr>Цель:  Расширить и закрепить знания детей о лесных ягодах.   Задачи: * Повторить названия, основные характеристики лесных ягод. * Развивать умение различать ягоды. * расширять словарный запас детей, активизировать лексику по теме. * Воспитывать любовь к родной природе. </vt:lpstr>
      <vt:lpstr>Вот малина, голубика, Земляника, ежевика Как назвать нам дар тот леса? Это очень интересно!</vt:lpstr>
      <vt:lpstr>БРУСНИКА</vt:lpstr>
      <vt:lpstr>ЧЕРНИКА</vt:lpstr>
      <vt:lpstr>МОРОШКА</vt:lpstr>
      <vt:lpstr>КЛЮКВА</vt:lpstr>
      <vt:lpstr>ГОЛУБИКА</vt:lpstr>
      <vt:lpstr>ЗЕМЛЯНИКА</vt:lpstr>
      <vt:lpstr>МАЛИНА</vt:lpstr>
      <vt:lpstr>Презентация PowerPoint</vt:lpstr>
    </vt:vector>
  </TitlesOfParts>
  <Company>OEM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dima.200995@yandex.ru</cp:lastModifiedBy>
  <cp:revision>33</cp:revision>
  <dcterms:created xsi:type="dcterms:W3CDTF">2012-07-20T18:27:18Z</dcterms:created>
  <dcterms:modified xsi:type="dcterms:W3CDTF">2015-05-17T19:03:58Z</dcterms:modified>
</cp:coreProperties>
</file>